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 Mono Light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Karla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2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2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MonoLight-regular.fntdata"/><Relationship Id="rId43" Type="http://schemas.openxmlformats.org/officeDocument/2006/relationships/slide" Target="slides/slide37.xml"/><Relationship Id="rId46" Type="http://schemas.openxmlformats.org/officeDocument/2006/relationships/font" Target="fonts/RobotoMonoLight-italic.fntdata"/><Relationship Id="rId45" Type="http://schemas.openxmlformats.org/officeDocument/2006/relationships/font" Target="fonts/RobotoMono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font" Target="fonts/RobotoMonoLight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Karla-bold.fntdata"/><Relationship Id="rId52" Type="http://schemas.openxmlformats.org/officeDocument/2006/relationships/font" Target="fonts/Karla-regular.fntdata"/><Relationship Id="rId11" Type="http://schemas.openxmlformats.org/officeDocument/2006/relationships/slide" Target="slides/slide5.xml"/><Relationship Id="rId55" Type="http://schemas.openxmlformats.org/officeDocument/2006/relationships/font" Target="fonts/Karla-boldItalic.fntdata"/><Relationship Id="rId10" Type="http://schemas.openxmlformats.org/officeDocument/2006/relationships/slide" Target="slides/slide4.xml"/><Relationship Id="rId54" Type="http://schemas.openxmlformats.org/officeDocument/2006/relationships/font" Target="fonts/Karla-italic.fntdata"/><Relationship Id="rId13" Type="http://schemas.openxmlformats.org/officeDocument/2006/relationships/slide" Target="slides/slide7.xml"/><Relationship Id="rId57" Type="http://schemas.openxmlformats.org/officeDocument/2006/relationships/font" Target="fonts/OpenSans-bold.fntdata"/><Relationship Id="rId12" Type="http://schemas.openxmlformats.org/officeDocument/2006/relationships/slide" Target="slides/slide6.xml"/><Relationship Id="rId56" Type="http://schemas.openxmlformats.org/officeDocument/2006/relationships/font" Target="fonts/OpenSans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133501c46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133501c46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133501c46_1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4133501c46_1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133501c46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133501c46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133501c46_6_3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Tragic Design examines real case studies that show how certain design choices adversely affected users.</a:t>
            </a:r>
            <a:endParaRPr sz="120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875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Designs that anger, through impolite technology and dark patterns</a:t>
            </a:r>
            <a:endParaRPr sz="120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How design can inadvertently cause emotional pain</a:t>
            </a:r>
            <a:endParaRPr sz="120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Designs that exclude people through lack of accessibility, diversity, and justice</a:t>
            </a:r>
            <a:endParaRPr sz="135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g4133501c46_6_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133501c46_6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5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Accessibility movement actually started here in Berkeley, California</a:t>
            </a:r>
            <a:endParaRPr sz="135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g4133501c46_6_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133501c46_6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133501c46_6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f3392753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f3392753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133501c46_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133501c46_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BUZZWORDS LMAO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33501c46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133501c46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133501c46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133501c46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134f9ff96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134f9ff96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f3392753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f3392753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133501c46_6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133501c46_6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must work in tandem!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33501c46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33501c46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133501c46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133501c46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33501c46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133501c46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133501c46_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133501c46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f3392753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f3392753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34f9ff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34f9ff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33501c46_6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33501c46_6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133501c46_6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133501c46_6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133501c46_6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133501c46_6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133501c46_1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typically started the first design lecture with a lot of visual hierarchy and color and in my opinion I didn’t think it gave the most comprehensive or interesting view as to what it entails.</a:t>
            </a:r>
            <a:endParaRPr/>
          </a:p>
        </p:txBody>
      </p:sp>
      <p:sp>
        <p:nvSpPr>
          <p:cNvPr id="109" name="Google Shape;109;g4133501c46_1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133501c46_6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133501c46_6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33501c46_6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33501c46_6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133501c46_6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133501c46_6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134f9ff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134f9ff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kind of want to end today’s lecture with a little encouragement because I know the first full week is very overwhelming! Another thing a lot of people tell me who want to pursue design specifically is that, “I’m really bad at this! There are a lot of designers that are already better than I am…” And cue the imposter syndrome, etc etc.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133501c4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133501c4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Gap is part 2 of a 3 part series in storytelling, actually, but I feel very genuinely that design in itself is storytelling.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133501c46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133501c46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pursue design as a career-- please please feel free to reach out to us. I know this was a much higher level look at design than simply web design, but these are really the fundamentals of design!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134f9ff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134f9ff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pursue design as a career-- please please feel free to reach out to me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e29c01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e29c01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133501c46_1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folks think design is about making things “look pretty.” There’s much more to intentional, thoughtful decisions that create the everyday interactions we have with objects, applications, and</a:t>
            </a:r>
            <a:r>
              <a:rPr i="1" lang="en"/>
              <a:t> </a:t>
            </a:r>
            <a:r>
              <a:rPr lang="en"/>
              <a:t>obviously </a:t>
            </a:r>
            <a:r>
              <a:rPr i="1" lang="en"/>
              <a:t>websites</a:t>
            </a:r>
            <a:r>
              <a:rPr lang="en"/>
              <a:t>. </a:t>
            </a:r>
            <a:endParaRPr/>
          </a:p>
        </p:txBody>
      </p:sp>
      <p:sp>
        <p:nvSpPr>
          <p:cNvPr id="114" name="Google Shape;114;g4133501c46_1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133501c46_1_4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There is much more to design than the visual aesthetics. The visual aspect of design is actually really just the surface of design. This is a really great diagram of the layers of components that make up the design. </a:t>
            </a:r>
            <a:endParaRPr sz="1100"/>
          </a:p>
        </p:txBody>
      </p:sp>
      <p:sp>
        <p:nvSpPr>
          <p:cNvPr id="119" name="Google Shape;119;g4133501c46_1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133501c46_1_4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a lot of you might want to say to me, “But JemmMmMmammamammamAAAA! ! ! ! I just want to make </a:t>
            </a:r>
            <a:r>
              <a:rPr i="1" lang="en"/>
              <a:t>pretty </a:t>
            </a:r>
            <a:r>
              <a:rPr lang="en"/>
              <a:t>things. That’s why I took this class!” And I’ll respond to you, “Pretty shit is still shit” :^) behind every design, you should be thoughtfully considering the decisions and impacts of design. I highly recommend referencing the previous slide to really understand how the layers of design really stack on each other. The prettiest of designs can still be ridiculously difficult to use.</a:t>
            </a:r>
            <a:endParaRPr/>
          </a:p>
        </p:txBody>
      </p:sp>
      <p:sp>
        <p:nvSpPr>
          <p:cNvPr id="124" name="Google Shape;124;g4133501c46_1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133501c46_1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4133501c46_1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33501c46_6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4133501c46_6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133501c46_1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4133501c46_1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12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4" name="Google Shape;34;p12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13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8" name="Google Shape;38;p13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14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2" name="Google Shape;42;p14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15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6" name="Google Shape;46;p15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" showMasterSp="0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2" name="Google Shape;6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Design)" showMasterSp="0">
  <p:cSld name="TITLE_AND_BODY_1">
    <p:bg>
      <p:bgPr>
        <a:solidFill>
          <a:srgbClr val="75C36E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5" name="Google Shape;6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3" name="Google Shape;73;p25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Only">
  <p:cSld name="Content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Design)" showMasterSp="0">
  <p:cSld name="Opening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27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8" name="Google Shape;78;p27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SzPts val="3000"/>
              <a:buNone/>
              <a:defRPr i="0" sz="3000" u="none" cap="none" strike="noStrike">
                <a:solidFill>
                  <a:srgbClr val="75C36E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27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Internal)" showMasterSp="0">
  <p:cSld name="Opening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28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DE6868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82" name="Google Shape;82;p28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6868"/>
              </a:buClr>
              <a:buSzPts val="3000"/>
              <a:buNone/>
              <a:defRPr i="0" sz="3000" u="none" cap="none" strike="noStrike">
                <a:solidFill>
                  <a:srgbClr val="DE68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(Programming)" showMasterSp="0">
  <p:cSld name="Opening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29"/>
          <p:cNvCxnSpPr/>
          <p:nvPr/>
        </p:nvCxnSpPr>
        <p:spPr>
          <a:xfrm>
            <a:off x="914389" y="2286006"/>
            <a:ext cx="2625900" cy="0"/>
          </a:xfrm>
          <a:prstGeom prst="straightConnector1">
            <a:avLst/>
          </a:prstGeom>
          <a:noFill/>
          <a:ln cap="flat" cmpd="sng" w="25400">
            <a:solidFill>
              <a:srgbClr val="6191C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86" name="Google Shape;86;p29"/>
          <p:cNvSpPr txBox="1"/>
          <p:nvPr>
            <p:ph type="title"/>
          </p:nvPr>
        </p:nvSpPr>
        <p:spPr>
          <a:xfrm>
            <a:off x="914400" y="2400300"/>
            <a:ext cx="5669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1C2"/>
              </a:buClr>
              <a:buSzPts val="3000"/>
              <a:buNone/>
              <a:defRPr i="0" sz="3000" u="none" cap="none" strike="noStrike">
                <a:solidFill>
                  <a:srgbClr val="6191C2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Helvetica Neue"/>
              <a:buNone/>
              <a:defRPr b="1" i="0" sz="2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Google Shape;87;p29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indent="-330200" lvl="0" marL="457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 b="1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 b="1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1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F9AD4C"/>
          </p15:clr>
        </p15:guide>
        <p15:guide id="2" orient="horz" pos="1692">
          <p15:clr>
            <a:srgbClr val="F9AD4C"/>
          </p15:clr>
        </p15:guide>
        <p15:guide id="3" orient="horz" pos="1368">
          <p15:clr>
            <a:srgbClr val="F9AD4C"/>
          </p15:clr>
        </p15:guide>
        <p15:guide id="4" orient="horz" pos="1152">
          <p15:clr>
            <a:srgbClr val="F9AD4C"/>
          </p15:clr>
        </p15:guide>
        <p15:guide id="5" orient="horz" pos="1512">
          <p15:clr>
            <a:srgbClr val="F9AD4C"/>
          </p15:clr>
        </p15:guide>
        <p15:guide id="6" pos="223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30"/>
          <p:cNvCxnSpPr/>
          <p:nvPr/>
        </p:nvCxnSpPr>
        <p:spPr>
          <a:xfrm>
            <a:off x="2560359" y="2855414"/>
            <a:ext cx="4025400" cy="0"/>
          </a:xfrm>
          <a:prstGeom prst="straightConnector1">
            <a:avLst/>
          </a:prstGeom>
          <a:noFill/>
          <a:ln cap="flat" cmpd="sng" w="25400">
            <a:solidFill>
              <a:srgbClr val="75C36E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0" name="Google Shape;90;p30"/>
          <p:cNvSpPr txBox="1"/>
          <p:nvPr>
            <p:ph type="title"/>
          </p:nvPr>
        </p:nvSpPr>
        <p:spPr>
          <a:xfrm>
            <a:off x="2560350" y="2057400"/>
            <a:ext cx="4023300" cy="338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1" name="Google Shape;91;p30"/>
          <p:cNvSpPr txBox="1"/>
          <p:nvPr>
            <p:ph idx="1" type="subTitle"/>
          </p:nvPr>
        </p:nvSpPr>
        <p:spPr>
          <a:xfrm>
            <a:off x="2558350" y="2395725"/>
            <a:ext cx="4025400" cy="352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4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2" type="body"/>
          </p:nvPr>
        </p:nvSpPr>
        <p:spPr>
          <a:xfrm>
            <a:off x="2560350" y="2971800"/>
            <a:ext cx="4023300" cy="1257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rtl="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indent="-330200" lvl="5" marL="27432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24">
          <p15:clr>
            <a:srgbClr val="F9AD4C"/>
          </p15:clr>
        </p15:guide>
        <p15:guide id="2" orient="horz" pos="1296">
          <p15:clr>
            <a:srgbClr val="F9AD4C"/>
          </p15:clr>
        </p15:guide>
        <p15:guide id="3" orient="horz" pos="1509">
          <p15:clr>
            <a:srgbClr val="F9AD4C"/>
          </p15:clr>
        </p15:guide>
        <p15:guide id="4" orient="horz" pos="1731">
          <p15:clr>
            <a:srgbClr val="F9AD4C"/>
          </p15:clr>
        </p15:guide>
        <p15:guide id="5" orient="horz" pos="1872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(Programming)" showMasterSp="0">
  <p:cSld name="TITLE_AND_BODY_1_1">
    <p:bg>
      <p:bgPr>
        <a:solidFill>
          <a:srgbClr val="6191C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/>
        </p:nvSpPr>
        <p:spPr>
          <a:xfrm>
            <a:off x="502925" y="1028700"/>
            <a:ext cx="402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Welcome!</a:t>
            </a:r>
            <a:endParaRPr b="1" sz="4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Find your table</a:t>
            </a:r>
            <a:endParaRPr sz="3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">
  <p:cSld name="CUSTOM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ttendance">
  <p:cSld name="CUSTOM_2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Attendance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" name="Google Shape;1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9475" y="1844875"/>
            <a:ext cx="425050" cy="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/>
        </p:nvSpPr>
        <p:spPr>
          <a:xfrm>
            <a:off x="502925" y="1035450"/>
            <a:ext cx="81381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rPr>
              <a:t>Questions?</a:t>
            </a:r>
            <a:endParaRPr b="1">
              <a:solidFill>
                <a:srgbClr val="53535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" name="Google Shape;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2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5" y="1868300"/>
            <a:ext cx="386960" cy="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6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ro">
  <p:cSld name="CUSTOM_2_1">
    <p:bg>
      <p:bgPr>
        <a:solidFill>
          <a:srgbClr val="EFEFE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1035450"/>
            <a:ext cx="8229600" cy="3193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Label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04800" lvl="0" marL="457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None/>
              <a:defRPr i="0" u="none" cap="none" strike="noStrike">
                <a:solidFill>
                  <a:srgbClr val="535353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–"/>
              <a:defRPr i="0" sz="1600" u="none" cap="none" strike="noStrike">
                <a:solidFill>
                  <a:srgbClr val="535353"/>
                </a:solidFill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»"/>
              <a:defRPr i="0" sz="1600" u="none" cap="none" strike="noStrike">
                <a:solidFill>
                  <a:srgbClr val="535353"/>
                </a:solidFill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Char char="•"/>
              <a:defRPr i="0" sz="1600" u="none" cap="none" strike="noStrike">
                <a:solidFill>
                  <a:srgbClr val="5353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Karla"/>
              <a:buNone/>
              <a:defRPr b="1" i="0" sz="24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Karla"/>
              <a:buNone/>
              <a:defRPr b="1" i="0" sz="28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502925" y="1028700"/>
            <a:ext cx="8138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–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»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Karla"/>
              <a:buChar char="•"/>
              <a:defRPr i="0" sz="1600" u="none" cap="none" strike="noStrike">
                <a:solidFill>
                  <a:srgbClr val="53535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2" name="Google Shape;52;p16"/>
          <p:cNvSpPr/>
          <p:nvPr/>
        </p:nvSpPr>
        <p:spPr>
          <a:xfrm>
            <a:off x="5989375" y="4462275"/>
            <a:ext cx="2651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36E"/>
              </a:buClr>
              <a:buFont typeface="Helvetica Neue"/>
              <a:buNone/>
            </a:pPr>
            <a:r>
              <a:rPr b="1"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Web Design DeCal  </a:t>
            </a:r>
            <a:r>
              <a:rPr lang="en" sz="12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Spring 2019</a:t>
            </a:r>
            <a:endParaRPr sz="120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9900FF"/>
          </p15:clr>
        </p15:guide>
        <p15:guide id="2" pos="5472">
          <p15:clr>
            <a:srgbClr val="9900FF"/>
          </p15:clr>
        </p15:guide>
        <p15:guide id="3" orient="horz" pos="288">
          <p15:clr>
            <a:srgbClr val="9900FF"/>
          </p15:clr>
        </p15:guide>
        <p15:guide id="4" orient="horz" pos="2955">
          <p15:clr>
            <a:srgbClr val="9900FF"/>
          </p15:clr>
        </p15:guide>
        <p15:guide id="5" orient="horz" pos="2811">
          <p15:clr>
            <a:srgbClr val="F06B4A"/>
          </p15:clr>
        </p15:guide>
        <p15:guide id="6" orient="horz" pos="576">
          <p15:clr>
            <a:srgbClr val="F06B4A"/>
          </p15:clr>
        </p15:guide>
        <p15:guide id="7" orient="horz" pos="648">
          <p15:clr>
            <a:srgbClr val="F06B4A"/>
          </p15:clr>
        </p15:guide>
        <p15:guide id="8" pos="2909">
          <p15:clr>
            <a:srgbClr val="F06B4A"/>
          </p15:clr>
        </p15:guide>
        <p15:guide id="9" pos="1613">
          <p15:clr>
            <a:srgbClr val="F06B4A"/>
          </p15:clr>
        </p15:guide>
        <p15:guide id="10" pos="4147">
          <p15:clr>
            <a:srgbClr val="F06B4A"/>
          </p15:clr>
        </p15:guide>
        <p15:guide id="11" pos="2851">
          <p15:clr>
            <a:srgbClr val="F06B4A"/>
          </p15:clr>
        </p15:guide>
        <p15:guide id="12" pos="1555">
          <p15:clr>
            <a:srgbClr val="F06B4A"/>
          </p15:clr>
        </p15:guide>
        <p15:guide id="13" pos="4205">
          <p15:clr>
            <a:srgbClr val="F06B4A"/>
          </p15:clr>
        </p15:guide>
        <p15:guide id="14" orient="horz" pos="2664">
          <p15:clr>
            <a:srgbClr val="F06B4A"/>
          </p15:clr>
        </p15:guide>
        <p15:guide id="15" pos="317">
          <p15:clr>
            <a:srgbClr val="F06B4A"/>
          </p15:clr>
        </p15:guide>
        <p15:guide id="16" pos="5443">
          <p15:clr>
            <a:srgbClr val="F06B4A"/>
          </p15:clr>
        </p15:guide>
        <p15:guide id="17" pos="1987">
          <p15:clr>
            <a:srgbClr val="F06B4A"/>
          </p15:clr>
        </p15:guide>
        <p15:guide id="18" pos="2043">
          <p15:clr>
            <a:srgbClr val="F06B4A"/>
          </p15:clr>
        </p15:guide>
        <p15:guide id="19" pos="3715">
          <p15:clr>
            <a:srgbClr val="F06B4A"/>
          </p15:clr>
        </p15:guide>
        <p15:guide id="20" pos="3773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edium.com/tragic-design/how-bad-ux-killed-jenny-ef915419879e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ragicdesign.com/#about-the-book" TargetMode="External"/><Relationship Id="rId4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99percentinvisible.org/episode/curb-cuts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irbnb.com/" TargetMode="External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vimeo.com/85040589" TargetMode="External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yY96hTb8WgI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type="title"/>
          </p:nvPr>
        </p:nvSpPr>
        <p:spPr>
          <a:xfrm>
            <a:off x="914400" y="2400300"/>
            <a:ext cx="75192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Design</a:t>
            </a:r>
            <a:endParaRPr/>
          </a:p>
        </p:txBody>
      </p:sp>
      <p:sp>
        <p:nvSpPr>
          <p:cNvPr id="98" name="Google Shape;98;p31"/>
          <p:cNvSpPr txBox="1"/>
          <p:nvPr>
            <p:ph idx="1" type="body"/>
          </p:nvPr>
        </p:nvSpPr>
        <p:spPr>
          <a:xfrm>
            <a:off x="914400" y="1828800"/>
            <a:ext cx="3612000" cy="3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Week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2"/>
                </a:solidFill>
                <a:hlinkClick r:id="rId3"/>
              </a:rPr>
              <a:t>How Bad UX Killed Jenny</a:t>
            </a:r>
            <a:r>
              <a:rPr lang="en"/>
              <a:t>, Jonathan Shariat</a:t>
            </a:r>
            <a:endParaRPr/>
          </a:p>
        </p:txBody>
      </p:sp>
      <p:pic>
        <p:nvPicPr>
          <p:cNvPr id="152" name="Google Shape;1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13" y="575450"/>
            <a:ext cx="2785975" cy="18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288" y="1397976"/>
            <a:ext cx="2780386" cy="189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0"/>
          <p:cNvPicPr preferRelativeResize="0"/>
          <p:nvPr/>
        </p:nvPicPr>
        <p:blipFill rotWithShape="1">
          <a:blip r:embed="rId6">
            <a:alphaModFix/>
          </a:blip>
          <a:srcRect b="0" l="0" r="12793" t="0"/>
          <a:stretch/>
        </p:blipFill>
        <p:spPr>
          <a:xfrm>
            <a:off x="6115468" y="2231475"/>
            <a:ext cx="2876995" cy="18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i="1" lang="en" u="sng">
                <a:hlinkClick r:id="rId3"/>
              </a:rPr>
              <a:t>Tragic Design</a:t>
            </a:r>
            <a:r>
              <a:rPr b="1" lang="en"/>
              <a:t>, </a:t>
            </a:r>
            <a:r>
              <a:rPr lang="en">
                <a:solidFill>
                  <a:srgbClr val="333333"/>
                </a:solidFill>
              </a:rPr>
              <a:t>Jonathan Shariat and Cynthia Savard Saucier</a:t>
            </a:r>
            <a:endParaRPr b="1"/>
          </a:p>
        </p:txBody>
      </p:sp>
      <p:pic>
        <p:nvPicPr>
          <p:cNvPr id="165" name="Google Shape;165;p42"/>
          <p:cNvPicPr preferRelativeResize="0"/>
          <p:nvPr/>
        </p:nvPicPr>
        <p:blipFill rotWithShape="1">
          <a:blip r:embed="rId4">
            <a:alphaModFix/>
          </a:blip>
          <a:srcRect b="0" l="219" r="228" t="0"/>
          <a:stretch/>
        </p:blipFill>
        <p:spPr>
          <a:xfrm>
            <a:off x="1219208" y="457200"/>
            <a:ext cx="6705579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“</a:t>
            </a:r>
            <a:r>
              <a:rPr b="1" lang="en" u="sng">
                <a:solidFill>
                  <a:srgbClr val="444444"/>
                </a:solidFill>
                <a:hlinkClick r:id="rId3"/>
              </a:rPr>
              <a:t>Curb Cuts</a:t>
            </a:r>
            <a:r>
              <a:rPr b="1" lang="en"/>
              <a:t>”</a:t>
            </a:r>
            <a:r>
              <a:rPr b="1" lang="en"/>
              <a:t>, 99% Invisible</a:t>
            </a:r>
            <a:endParaRPr b="1"/>
          </a:p>
        </p:txBody>
      </p:sp>
      <p:pic>
        <p:nvPicPr>
          <p:cNvPr id="171" name="Google Shape;171;p43"/>
          <p:cNvPicPr preferRelativeResize="0"/>
          <p:nvPr/>
        </p:nvPicPr>
        <p:blipFill rotWithShape="1">
          <a:blip r:embed="rId4">
            <a:alphaModFix/>
          </a:blip>
          <a:srcRect b="1465" l="0" r="0" t="1465"/>
          <a:stretch/>
        </p:blipFill>
        <p:spPr>
          <a:xfrm>
            <a:off x="502925" y="457200"/>
            <a:ext cx="26517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3"/>
          <p:cNvPicPr preferRelativeResize="0"/>
          <p:nvPr/>
        </p:nvPicPr>
        <p:blipFill rotWithShape="1">
          <a:blip r:embed="rId5">
            <a:alphaModFix/>
          </a:blip>
          <a:srcRect b="0" l="3558" r="0" t="0"/>
          <a:stretch/>
        </p:blipFill>
        <p:spPr>
          <a:xfrm>
            <a:off x="3246175" y="457200"/>
            <a:ext cx="53949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4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Ultimately, design is about </a:t>
            </a:r>
            <a:r>
              <a:rPr lang="en">
                <a:solidFill>
                  <a:srgbClr val="75C36E"/>
                </a:solidFill>
              </a:rPr>
              <a:t>problem solving</a:t>
            </a:r>
            <a:r>
              <a:rPr lang="en"/>
              <a:t>.</a:t>
            </a:r>
            <a:endParaRPr/>
          </a:p>
        </p:txBody>
      </p:sp>
      <p:pic>
        <p:nvPicPr>
          <p:cNvPr id="178" name="Google Shape;1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725" y="1816125"/>
            <a:ext cx="482550" cy="4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184" name="Google Shape;1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700" y="1788112"/>
            <a:ext cx="538600" cy="5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/>
          <p:nvPr>
            <p:ph type="title"/>
          </p:nvPr>
        </p:nvSpPr>
        <p:spPr>
          <a:xfrm>
            <a:off x="749325" y="883425"/>
            <a:ext cx="2705400" cy="3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User Interface Design</a:t>
            </a:r>
            <a:endParaRPr sz="1800"/>
          </a:p>
        </p:txBody>
      </p:sp>
      <p:sp>
        <p:nvSpPr>
          <p:cNvPr id="190" name="Google Shape;190;p46"/>
          <p:cNvSpPr txBox="1"/>
          <p:nvPr>
            <p:ph type="title"/>
          </p:nvPr>
        </p:nvSpPr>
        <p:spPr>
          <a:xfrm>
            <a:off x="644825" y="1920475"/>
            <a:ext cx="1915500" cy="46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Product Design</a:t>
            </a:r>
            <a:endParaRPr sz="1800"/>
          </a:p>
        </p:txBody>
      </p:sp>
      <p:sp>
        <p:nvSpPr>
          <p:cNvPr id="191" name="Google Shape;191;p46"/>
          <p:cNvSpPr txBox="1"/>
          <p:nvPr>
            <p:ph type="title"/>
          </p:nvPr>
        </p:nvSpPr>
        <p:spPr>
          <a:xfrm>
            <a:off x="3733600" y="1658213"/>
            <a:ext cx="1915500" cy="46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Graphic Design</a:t>
            </a:r>
            <a:endParaRPr sz="1800"/>
          </a:p>
        </p:txBody>
      </p:sp>
      <p:sp>
        <p:nvSpPr>
          <p:cNvPr id="192" name="Google Shape;192;p46"/>
          <p:cNvSpPr txBox="1"/>
          <p:nvPr>
            <p:ph type="title"/>
          </p:nvPr>
        </p:nvSpPr>
        <p:spPr>
          <a:xfrm>
            <a:off x="2468875" y="2469988"/>
            <a:ext cx="3538800" cy="74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User Experience Design</a:t>
            </a:r>
            <a:endParaRPr sz="1800"/>
          </a:p>
        </p:txBody>
      </p:sp>
      <p:sp>
        <p:nvSpPr>
          <p:cNvPr id="193" name="Google Shape;193;p46"/>
          <p:cNvSpPr txBox="1"/>
          <p:nvPr>
            <p:ph type="title"/>
          </p:nvPr>
        </p:nvSpPr>
        <p:spPr>
          <a:xfrm>
            <a:off x="6224325" y="1832713"/>
            <a:ext cx="1827600" cy="74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 Design</a:t>
            </a:r>
            <a:endParaRPr sz="1800"/>
          </a:p>
        </p:txBody>
      </p:sp>
      <p:sp>
        <p:nvSpPr>
          <p:cNvPr id="194" name="Google Shape;194;p46"/>
          <p:cNvSpPr txBox="1"/>
          <p:nvPr>
            <p:ph type="title"/>
          </p:nvPr>
        </p:nvSpPr>
        <p:spPr>
          <a:xfrm>
            <a:off x="5036375" y="837750"/>
            <a:ext cx="3277500" cy="3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Physical Product Design</a:t>
            </a:r>
            <a:endParaRPr sz="1800"/>
          </a:p>
        </p:txBody>
      </p:sp>
      <p:sp>
        <p:nvSpPr>
          <p:cNvPr id="195" name="Google Shape;195;p46"/>
          <p:cNvSpPr txBox="1"/>
          <p:nvPr>
            <p:ph type="title"/>
          </p:nvPr>
        </p:nvSpPr>
        <p:spPr>
          <a:xfrm>
            <a:off x="749315" y="3037025"/>
            <a:ext cx="1809900" cy="3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User Research</a:t>
            </a:r>
            <a:endParaRPr sz="1800"/>
          </a:p>
        </p:txBody>
      </p:sp>
      <p:sp>
        <p:nvSpPr>
          <p:cNvPr id="196" name="Google Shape;196;p46"/>
          <p:cNvSpPr txBox="1"/>
          <p:nvPr>
            <p:ph type="title"/>
          </p:nvPr>
        </p:nvSpPr>
        <p:spPr>
          <a:xfrm>
            <a:off x="5914000" y="3304800"/>
            <a:ext cx="1915500" cy="46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User Testing</a:t>
            </a:r>
            <a:endParaRPr sz="1800"/>
          </a:p>
        </p:txBody>
      </p:sp>
      <p:sp>
        <p:nvSpPr>
          <p:cNvPr id="197" name="Google Shape;197;p46"/>
          <p:cNvSpPr txBox="1"/>
          <p:nvPr>
            <p:ph type="title"/>
          </p:nvPr>
        </p:nvSpPr>
        <p:spPr>
          <a:xfrm>
            <a:off x="2742999" y="3573875"/>
            <a:ext cx="25257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Service Design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and User Experience Design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8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44444"/>
                </a:solidFill>
              </a:rPr>
              <a:t>User Interface (UI)</a:t>
            </a:r>
            <a:endParaRPr sz="3600">
              <a:solidFill>
                <a:srgbClr val="444444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44444"/>
                </a:solidFill>
                <a:highlight>
                  <a:srgbClr val="FFFFFF"/>
                </a:highlight>
              </a:rPr>
              <a:t>the </a:t>
            </a:r>
            <a:r>
              <a:rPr b="0" lang="en" sz="1800">
                <a:solidFill>
                  <a:srgbClr val="75C36E"/>
                </a:solidFill>
                <a:highlight>
                  <a:srgbClr val="FFFFFF"/>
                </a:highlight>
              </a:rPr>
              <a:t>space</a:t>
            </a:r>
            <a:r>
              <a:rPr b="0" lang="en" sz="1800">
                <a:solidFill>
                  <a:srgbClr val="444444"/>
                </a:solidFill>
                <a:highlight>
                  <a:srgbClr val="FFFFFF"/>
                </a:highlight>
              </a:rPr>
              <a:t> where </a:t>
            </a:r>
            <a:r>
              <a:rPr b="0" lang="en" sz="1800">
                <a:solidFill>
                  <a:srgbClr val="75C36E"/>
                </a:solidFill>
                <a:highlight>
                  <a:srgbClr val="FFFFFF"/>
                </a:highlight>
              </a:rPr>
              <a:t>interactions</a:t>
            </a:r>
            <a:r>
              <a:rPr b="0" lang="en" sz="1800">
                <a:solidFill>
                  <a:srgbClr val="444444"/>
                </a:solidFill>
                <a:highlight>
                  <a:srgbClr val="FFFFFF"/>
                </a:highlight>
              </a:rPr>
              <a:t> between humans and machines occur</a:t>
            </a:r>
            <a:endParaRPr sz="18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9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44444"/>
                </a:solidFill>
              </a:rPr>
              <a:t>User Experience (UX)</a:t>
            </a:r>
            <a:endParaRPr sz="3600">
              <a:solidFill>
                <a:srgbClr val="444444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44444"/>
                </a:solidFill>
                <a:highlight>
                  <a:srgbClr val="FFFFFF"/>
                </a:highlight>
              </a:rPr>
              <a:t>a person’s </a:t>
            </a:r>
            <a:r>
              <a:rPr b="0" lang="en" sz="1800">
                <a:solidFill>
                  <a:srgbClr val="75C36E"/>
                </a:solidFill>
                <a:highlight>
                  <a:srgbClr val="FFFFFF"/>
                </a:highlight>
              </a:rPr>
              <a:t>emotions</a:t>
            </a:r>
            <a:r>
              <a:rPr b="0" lang="en" sz="1800">
                <a:solidFill>
                  <a:srgbClr val="444444"/>
                </a:solidFill>
                <a:highlight>
                  <a:srgbClr val="FFFFFF"/>
                </a:highlight>
              </a:rPr>
              <a:t> and </a:t>
            </a:r>
            <a:r>
              <a:rPr b="0" lang="en" sz="1800">
                <a:solidFill>
                  <a:srgbClr val="74C36E"/>
                </a:solidFill>
                <a:highlight>
                  <a:srgbClr val="FFFFFF"/>
                </a:highlight>
              </a:rPr>
              <a:t>attitudes</a:t>
            </a:r>
            <a:r>
              <a:rPr b="0" lang="en" sz="1800">
                <a:solidFill>
                  <a:srgbClr val="444444"/>
                </a:solidFill>
                <a:highlight>
                  <a:srgbClr val="FFFFFF"/>
                </a:highlight>
              </a:rPr>
              <a:t> about using a product, system, or service</a:t>
            </a:r>
            <a:endParaRPr sz="18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 txBox="1"/>
          <p:nvPr>
            <p:ph type="title"/>
          </p:nvPr>
        </p:nvSpPr>
        <p:spPr>
          <a:xfrm>
            <a:off x="502925" y="457200"/>
            <a:ext cx="81381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tools</a:t>
            </a:r>
            <a:endParaRPr b="0"/>
          </a:p>
        </p:txBody>
      </p:sp>
      <p:sp>
        <p:nvSpPr>
          <p:cNvPr id="104" name="Google Shape;104;p32"/>
          <p:cNvSpPr txBox="1"/>
          <p:nvPr/>
        </p:nvSpPr>
        <p:spPr>
          <a:xfrm>
            <a:off x="502925" y="1028700"/>
            <a:ext cx="2651700" cy="3200400"/>
          </a:xfrm>
          <a:prstGeom prst="rect">
            <a:avLst/>
          </a:prstGeom>
          <a:solidFill>
            <a:srgbClr val="619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Web Browser</a:t>
            </a:r>
            <a:endParaRPr b="1"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Chrome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Safari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Firefox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Opera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Edge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" name="Google Shape;105;p32"/>
          <p:cNvSpPr txBox="1"/>
          <p:nvPr/>
        </p:nvSpPr>
        <p:spPr>
          <a:xfrm>
            <a:off x="3246138" y="1028700"/>
            <a:ext cx="2651700" cy="3200400"/>
          </a:xfrm>
          <a:prstGeom prst="rect">
            <a:avLst/>
          </a:prstGeom>
          <a:solidFill>
            <a:srgbClr val="619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Code Editor</a:t>
            </a:r>
            <a:endParaRPr b="1"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Atom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Sublime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Visual Studio Code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WebStorm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Brackets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6" name="Google Shape;106;p32"/>
          <p:cNvSpPr txBox="1"/>
          <p:nvPr/>
        </p:nvSpPr>
        <p:spPr>
          <a:xfrm>
            <a:off x="5989375" y="1028700"/>
            <a:ext cx="2651700" cy="3200400"/>
          </a:xfrm>
          <a:prstGeom prst="rect">
            <a:avLst/>
          </a:prstGeom>
          <a:solidFill>
            <a:srgbClr val="75C3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Prototyping</a:t>
            </a:r>
            <a:endParaRPr b="1"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Figma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Adobe XD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Keynote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strike="sng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Powerpoint</a:t>
            </a:r>
            <a:endParaRPr sz="1600" strike="sngStrike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strike="sng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Illustrator</a:t>
            </a:r>
            <a:endParaRPr sz="1600" strike="sngStrike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Basically: form, meet function.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Fidelity Explanation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Low/Mid Fidelity</a:t>
            </a:r>
            <a:endParaRPr/>
          </a:p>
        </p:txBody>
      </p:sp>
      <p:pic>
        <p:nvPicPr>
          <p:cNvPr id="228" name="Google Shape;2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050" y="1150738"/>
            <a:ext cx="5415599" cy="28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Fidelity</a:t>
            </a:r>
            <a:endParaRPr/>
          </a:p>
        </p:txBody>
      </p:sp>
      <p:pic>
        <p:nvPicPr>
          <p:cNvPr id="234" name="Google Shape;2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200" y="913679"/>
            <a:ext cx="5900575" cy="331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Prototypes</a:t>
            </a:r>
            <a:endParaRPr/>
          </a:p>
        </p:txBody>
      </p:sp>
      <p:pic>
        <p:nvPicPr>
          <p:cNvPr id="240" name="Google Shape;240;p54"/>
          <p:cNvPicPr preferRelativeResize="0"/>
          <p:nvPr/>
        </p:nvPicPr>
        <p:blipFill rotWithShape="1">
          <a:blip r:embed="rId3">
            <a:alphaModFix/>
          </a:blip>
          <a:srcRect b="-6666" l="0" r="0" t="0"/>
          <a:stretch/>
        </p:blipFill>
        <p:spPr>
          <a:xfrm>
            <a:off x="4617725" y="457200"/>
            <a:ext cx="4023350" cy="40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and Prototyping Demo</a:t>
            </a:r>
            <a:endParaRPr/>
          </a:p>
        </p:txBody>
      </p:sp>
      <p:pic>
        <p:nvPicPr>
          <p:cNvPr id="246" name="Google Shape;246;p5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505" y="1726388"/>
            <a:ext cx="1260990" cy="6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6"/>
          <p:cNvPicPr preferRelativeResize="0"/>
          <p:nvPr/>
        </p:nvPicPr>
        <p:blipFill rotWithShape="1">
          <a:blip r:embed="rId3">
            <a:alphaModFix/>
          </a:blip>
          <a:srcRect b="20994" l="33367" r="35456" t="20212"/>
          <a:stretch/>
        </p:blipFill>
        <p:spPr>
          <a:xfrm>
            <a:off x="4182675" y="2187913"/>
            <a:ext cx="778650" cy="7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7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Putting it all together</a:t>
            </a:r>
            <a:endParaRPr sz="3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C36E"/>
                </a:solidFill>
              </a:rPr>
              <a:t>Wireframe → Mockup → HTML</a:t>
            </a:r>
            <a:endParaRPr sz="1800">
              <a:solidFill>
                <a:srgbClr val="75C36E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8"/>
          <p:cNvSpPr/>
          <p:nvPr/>
        </p:nvSpPr>
        <p:spPr>
          <a:xfrm>
            <a:off x="0" y="0"/>
            <a:ext cx="4572000" cy="372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8"/>
          <p:cNvSpPr/>
          <p:nvPr/>
        </p:nvSpPr>
        <p:spPr>
          <a:xfrm>
            <a:off x="4572000" y="0"/>
            <a:ext cx="4572000" cy="3722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06-28 at 8.18.14 PM.png" id="263" name="Google Shape;2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400" y="131437"/>
            <a:ext cx="1991199" cy="345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58"/>
          <p:cNvGrpSpPr/>
          <p:nvPr/>
        </p:nvGrpSpPr>
        <p:grpSpPr>
          <a:xfrm>
            <a:off x="1065914" y="77987"/>
            <a:ext cx="1977625" cy="3453910"/>
            <a:chOff x="6486759" y="520907"/>
            <a:chExt cx="2224800" cy="3885600"/>
          </a:xfrm>
        </p:grpSpPr>
        <p:sp>
          <p:nvSpPr>
            <p:cNvPr id="265" name="Google Shape;265;p58"/>
            <p:cNvSpPr/>
            <p:nvPr/>
          </p:nvSpPr>
          <p:spPr>
            <a:xfrm>
              <a:off x="6486759" y="520907"/>
              <a:ext cx="2224800" cy="38856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35353"/>
                </a:solidFill>
              </a:endParaRPr>
            </a:p>
          </p:txBody>
        </p:sp>
        <p:sp>
          <p:nvSpPr>
            <p:cNvPr id="266" name="Google Shape;266;p58"/>
            <p:cNvSpPr/>
            <p:nvPr/>
          </p:nvSpPr>
          <p:spPr>
            <a:xfrm>
              <a:off x="6679095" y="654039"/>
              <a:ext cx="1839900" cy="30744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8"/>
            <p:cNvSpPr/>
            <p:nvPr/>
          </p:nvSpPr>
          <p:spPr>
            <a:xfrm>
              <a:off x="6679095" y="3813301"/>
              <a:ext cx="1839900" cy="2541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8"/>
            <p:cNvSpPr/>
            <p:nvPr/>
          </p:nvSpPr>
          <p:spPr>
            <a:xfrm>
              <a:off x="6679095" y="4152117"/>
              <a:ext cx="1839900" cy="1455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58"/>
          <p:cNvSpPr txBox="1"/>
          <p:nvPr/>
        </p:nvSpPr>
        <p:spPr>
          <a:xfrm>
            <a:off x="2465168" y="3842475"/>
            <a:ext cx="4301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&lt;div&gt; &lt;!-- Container --&gt;</a:t>
            </a:r>
            <a:endParaRPr>
              <a:solidFill>
                <a:srgbClr val="666666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&lt;div&gt;&lt;img&gt;&lt;/div&gt;</a:t>
            </a:r>
            <a:endParaRPr>
              <a:solidFill>
                <a:srgbClr val="666666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 &lt;!--Price, title --&gt; &lt;/div&gt;</a:t>
            </a:r>
            <a:endParaRPr>
              <a:solidFill>
                <a:srgbClr val="666666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 &lt;!-- Rating -- &gt; &lt;/div&gt;</a:t>
            </a:r>
            <a:endParaRPr>
              <a:solidFill>
                <a:srgbClr val="666666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&lt;/div&gt;</a:t>
            </a:r>
            <a:endParaRPr sz="1800">
              <a:solidFill>
                <a:srgbClr val="99999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0" name="Google Shape;270;p58"/>
          <p:cNvSpPr txBox="1"/>
          <p:nvPr/>
        </p:nvSpPr>
        <p:spPr>
          <a:xfrm>
            <a:off x="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Wireframe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1" name="Google Shape;271;p58"/>
          <p:cNvSpPr txBox="1"/>
          <p:nvPr/>
        </p:nvSpPr>
        <p:spPr>
          <a:xfrm>
            <a:off x="457200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Website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2" name="Google Shape;272;p58"/>
          <p:cNvSpPr txBox="1"/>
          <p:nvPr/>
        </p:nvSpPr>
        <p:spPr>
          <a:xfrm>
            <a:off x="0" y="372210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HTML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9"/>
          <p:cNvSpPr/>
          <p:nvPr/>
        </p:nvSpPr>
        <p:spPr>
          <a:xfrm>
            <a:off x="0" y="0"/>
            <a:ext cx="4572000" cy="372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9"/>
          <p:cNvSpPr/>
          <p:nvPr/>
        </p:nvSpPr>
        <p:spPr>
          <a:xfrm>
            <a:off x="4572000" y="0"/>
            <a:ext cx="4572000" cy="3722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06-28 at 8.18.14 PM.png" id="279" name="Google Shape;2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400" y="131437"/>
            <a:ext cx="1991199" cy="345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59"/>
          <p:cNvGrpSpPr/>
          <p:nvPr/>
        </p:nvGrpSpPr>
        <p:grpSpPr>
          <a:xfrm>
            <a:off x="1065914" y="77987"/>
            <a:ext cx="1977625" cy="3453910"/>
            <a:chOff x="6486759" y="520907"/>
            <a:chExt cx="2224800" cy="3885600"/>
          </a:xfrm>
        </p:grpSpPr>
        <p:sp>
          <p:nvSpPr>
            <p:cNvPr id="281" name="Google Shape;281;p59"/>
            <p:cNvSpPr/>
            <p:nvPr/>
          </p:nvSpPr>
          <p:spPr>
            <a:xfrm>
              <a:off x="6486759" y="520907"/>
              <a:ext cx="2224800" cy="3885600"/>
            </a:xfrm>
            <a:prstGeom prst="rect">
              <a:avLst/>
            </a:prstGeom>
            <a:noFill/>
            <a:ln cap="flat" cmpd="sng" w="28575">
              <a:solidFill>
                <a:srgbClr val="74C36E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35353"/>
                </a:solidFill>
              </a:endParaRPr>
            </a:p>
          </p:txBody>
        </p:sp>
        <p:sp>
          <p:nvSpPr>
            <p:cNvPr id="282" name="Google Shape;282;p59"/>
            <p:cNvSpPr/>
            <p:nvPr/>
          </p:nvSpPr>
          <p:spPr>
            <a:xfrm>
              <a:off x="6679095" y="654039"/>
              <a:ext cx="1839900" cy="30744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9"/>
            <p:cNvSpPr/>
            <p:nvPr/>
          </p:nvSpPr>
          <p:spPr>
            <a:xfrm>
              <a:off x="6679095" y="3813301"/>
              <a:ext cx="1839900" cy="2541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9"/>
            <p:cNvSpPr/>
            <p:nvPr/>
          </p:nvSpPr>
          <p:spPr>
            <a:xfrm>
              <a:off x="6679095" y="4152117"/>
              <a:ext cx="1839900" cy="1455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59"/>
          <p:cNvSpPr/>
          <p:nvPr/>
        </p:nvSpPr>
        <p:spPr>
          <a:xfrm>
            <a:off x="5792525" y="77975"/>
            <a:ext cx="2133300" cy="3572400"/>
          </a:xfrm>
          <a:prstGeom prst="rect">
            <a:avLst/>
          </a:prstGeom>
          <a:noFill/>
          <a:ln cap="flat" cmpd="sng" w="28575">
            <a:solidFill>
              <a:srgbClr val="74C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</a:endParaRPr>
          </a:p>
        </p:txBody>
      </p:sp>
      <p:sp>
        <p:nvSpPr>
          <p:cNvPr id="286" name="Google Shape;286;p59"/>
          <p:cNvSpPr txBox="1"/>
          <p:nvPr/>
        </p:nvSpPr>
        <p:spPr>
          <a:xfrm>
            <a:off x="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Wireframe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7" name="Google Shape;287;p59"/>
          <p:cNvSpPr txBox="1"/>
          <p:nvPr/>
        </p:nvSpPr>
        <p:spPr>
          <a:xfrm>
            <a:off x="457200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Website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8" name="Google Shape;288;p59"/>
          <p:cNvSpPr txBox="1"/>
          <p:nvPr/>
        </p:nvSpPr>
        <p:spPr>
          <a:xfrm>
            <a:off x="0" y="372210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HTML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9" name="Google Shape;289;p59"/>
          <p:cNvSpPr txBox="1"/>
          <p:nvPr/>
        </p:nvSpPr>
        <p:spPr>
          <a:xfrm>
            <a:off x="2465168" y="3842475"/>
            <a:ext cx="4301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&lt;div&gt;</a:t>
            </a: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&lt;!-- Container --&gt;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&lt;div&gt;&lt;img&gt;&lt;/div&gt;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 &lt;!--Price, title --&gt; &lt;/div&gt;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 &lt;!-- Rating -- &gt; &lt;/div&gt;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&lt;/div&gt;</a:t>
            </a:r>
            <a:endParaRPr sz="1800">
              <a:solidFill>
                <a:srgbClr val="75C36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5C36E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3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is design?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0"/>
          <p:cNvSpPr/>
          <p:nvPr/>
        </p:nvSpPr>
        <p:spPr>
          <a:xfrm>
            <a:off x="0" y="0"/>
            <a:ext cx="4572000" cy="372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60"/>
          <p:cNvSpPr/>
          <p:nvPr/>
        </p:nvSpPr>
        <p:spPr>
          <a:xfrm>
            <a:off x="4572000" y="0"/>
            <a:ext cx="4572000" cy="3722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06-28 at 8.18.14 PM.png" id="296" name="Google Shape;2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400" y="131437"/>
            <a:ext cx="1991199" cy="34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0"/>
          <p:cNvSpPr/>
          <p:nvPr/>
        </p:nvSpPr>
        <p:spPr>
          <a:xfrm>
            <a:off x="1065914" y="77987"/>
            <a:ext cx="1977600" cy="3453900"/>
          </a:xfrm>
          <a:prstGeom prst="rect">
            <a:avLst/>
          </a:prstGeom>
          <a:noFill/>
          <a:ln cap="flat" cmpd="sng" w="9525">
            <a:solidFill>
              <a:srgbClr val="5353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</a:endParaRPr>
          </a:p>
        </p:txBody>
      </p:sp>
      <p:sp>
        <p:nvSpPr>
          <p:cNvPr id="298" name="Google Shape;298;p60"/>
          <p:cNvSpPr/>
          <p:nvPr/>
        </p:nvSpPr>
        <p:spPr>
          <a:xfrm>
            <a:off x="1236882" y="196327"/>
            <a:ext cx="1635600" cy="2732700"/>
          </a:xfrm>
          <a:prstGeom prst="rect">
            <a:avLst/>
          </a:prstGeom>
          <a:noFill/>
          <a:ln cap="flat" cmpd="sng" w="28575">
            <a:solidFill>
              <a:srgbClr val="74C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60"/>
          <p:cNvSpPr/>
          <p:nvPr/>
        </p:nvSpPr>
        <p:spPr>
          <a:xfrm>
            <a:off x="5894100" y="199750"/>
            <a:ext cx="1927800" cy="2863500"/>
          </a:xfrm>
          <a:prstGeom prst="rect">
            <a:avLst/>
          </a:prstGeom>
          <a:noFill/>
          <a:ln cap="flat" cmpd="sng" w="28575">
            <a:solidFill>
              <a:srgbClr val="74C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0"/>
          <p:cNvSpPr txBox="1"/>
          <p:nvPr/>
        </p:nvSpPr>
        <p:spPr>
          <a:xfrm>
            <a:off x="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Wireframe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1" name="Google Shape;301;p60"/>
          <p:cNvSpPr txBox="1"/>
          <p:nvPr/>
        </p:nvSpPr>
        <p:spPr>
          <a:xfrm>
            <a:off x="457200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Website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2" name="Google Shape;302;p60"/>
          <p:cNvSpPr txBox="1"/>
          <p:nvPr/>
        </p:nvSpPr>
        <p:spPr>
          <a:xfrm>
            <a:off x="0" y="372210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HTML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3" name="Google Shape;303;p60"/>
          <p:cNvSpPr txBox="1"/>
          <p:nvPr/>
        </p:nvSpPr>
        <p:spPr>
          <a:xfrm>
            <a:off x="2465168" y="3842475"/>
            <a:ext cx="4301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&lt;div&gt; &lt;!-- Container --&gt;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</a:t>
            </a:r>
            <a:r>
              <a:rPr lang="en">
                <a:solidFill>
                  <a:srgbClr val="75C36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&lt;div&gt;</a:t>
            </a: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&lt;img&gt;</a:t>
            </a:r>
            <a:r>
              <a:rPr lang="en">
                <a:solidFill>
                  <a:srgbClr val="75C36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&lt;/div&gt;</a:t>
            </a:r>
            <a:endParaRPr>
              <a:solidFill>
                <a:srgbClr val="75C36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 &lt;!--Price, title --&gt; &lt;/div&gt;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 &lt;!-- Rating -- &gt; &lt;/div&gt;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&lt;/div&gt;</a:t>
            </a:r>
            <a:endParaRPr sz="1800"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304" name="Google Shape;304;p60"/>
          <p:cNvGrpSpPr/>
          <p:nvPr/>
        </p:nvGrpSpPr>
        <p:grpSpPr>
          <a:xfrm>
            <a:off x="1236882" y="3004596"/>
            <a:ext cx="1635487" cy="430508"/>
            <a:chOff x="6679095" y="3813301"/>
            <a:chExt cx="1839900" cy="484316"/>
          </a:xfrm>
        </p:grpSpPr>
        <p:sp>
          <p:nvSpPr>
            <p:cNvPr id="305" name="Google Shape;305;p60"/>
            <p:cNvSpPr/>
            <p:nvPr/>
          </p:nvSpPr>
          <p:spPr>
            <a:xfrm>
              <a:off x="6679095" y="3813301"/>
              <a:ext cx="1839900" cy="2541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0"/>
            <p:cNvSpPr/>
            <p:nvPr/>
          </p:nvSpPr>
          <p:spPr>
            <a:xfrm>
              <a:off x="6679095" y="4152117"/>
              <a:ext cx="1839900" cy="1455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/>
          <p:nvPr/>
        </p:nvSpPr>
        <p:spPr>
          <a:xfrm>
            <a:off x="0" y="0"/>
            <a:ext cx="4572000" cy="372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61"/>
          <p:cNvSpPr/>
          <p:nvPr/>
        </p:nvSpPr>
        <p:spPr>
          <a:xfrm>
            <a:off x="4572000" y="0"/>
            <a:ext cx="4572000" cy="3722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06-28 at 8.18.14 PM.png" id="313" name="Google Shape;3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400" y="131437"/>
            <a:ext cx="1991199" cy="34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1"/>
          <p:cNvSpPr/>
          <p:nvPr/>
        </p:nvSpPr>
        <p:spPr>
          <a:xfrm>
            <a:off x="1065914" y="77987"/>
            <a:ext cx="1977600" cy="3453900"/>
          </a:xfrm>
          <a:prstGeom prst="rect">
            <a:avLst/>
          </a:prstGeom>
          <a:noFill/>
          <a:ln cap="flat" cmpd="sng" w="9525">
            <a:solidFill>
              <a:srgbClr val="5353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</a:endParaRPr>
          </a:p>
        </p:txBody>
      </p:sp>
      <p:sp>
        <p:nvSpPr>
          <p:cNvPr id="315" name="Google Shape;315;p61"/>
          <p:cNvSpPr/>
          <p:nvPr/>
        </p:nvSpPr>
        <p:spPr>
          <a:xfrm>
            <a:off x="1236882" y="196327"/>
            <a:ext cx="1635600" cy="2732700"/>
          </a:xfrm>
          <a:prstGeom prst="rect">
            <a:avLst/>
          </a:prstGeom>
          <a:noFill/>
          <a:ln cap="flat" cmpd="sng" w="9525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1"/>
          <p:cNvSpPr txBox="1"/>
          <p:nvPr/>
        </p:nvSpPr>
        <p:spPr>
          <a:xfrm>
            <a:off x="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Wireframe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7" name="Google Shape;317;p61"/>
          <p:cNvSpPr txBox="1"/>
          <p:nvPr/>
        </p:nvSpPr>
        <p:spPr>
          <a:xfrm>
            <a:off x="457200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Website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8" name="Google Shape;318;p61"/>
          <p:cNvSpPr txBox="1"/>
          <p:nvPr/>
        </p:nvSpPr>
        <p:spPr>
          <a:xfrm>
            <a:off x="0" y="372210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HTML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9" name="Google Shape;319;p61"/>
          <p:cNvSpPr/>
          <p:nvPr/>
        </p:nvSpPr>
        <p:spPr>
          <a:xfrm>
            <a:off x="5907150" y="3059675"/>
            <a:ext cx="1901700" cy="284400"/>
          </a:xfrm>
          <a:prstGeom prst="rect">
            <a:avLst/>
          </a:prstGeom>
          <a:noFill/>
          <a:ln cap="flat" cmpd="sng" w="28575">
            <a:solidFill>
              <a:srgbClr val="74C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61"/>
          <p:cNvSpPr txBox="1"/>
          <p:nvPr/>
        </p:nvSpPr>
        <p:spPr>
          <a:xfrm>
            <a:off x="2465168" y="3842475"/>
            <a:ext cx="4301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&lt;div&gt; &lt;!-- Container --&gt;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&lt;div&gt;&lt;img&gt;&lt;/div&gt;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</a:t>
            </a:r>
            <a:r>
              <a:rPr lang="en">
                <a:solidFill>
                  <a:srgbClr val="75C36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&lt;div&gt;</a:t>
            </a: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&lt;!--Price, title --&gt; </a:t>
            </a:r>
            <a:r>
              <a:rPr lang="en">
                <a:solidFill>
                  <a:srgbClr val="75C36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&lt;/div&gt;</a:t>
            </a:r>
            <a:endParaRPr>
              <a:solidFill>
                <a:srgbClr val="75C36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 &lt;!-- Rating -- &gt; &lt;/div&gt;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&lt;/div&gt;</a:t>
            </a:r>
            <a:endParaRPr sz="1800"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321" name="Google Shape;321;p61"/>
          <p:cNvGrpSpPr/>
          <p:nvPr/>
        </p:nvGrpSpPr>
        <p:grpSpPr>
          <a:xfrm>
            <a:off x="1236882" y="3004596"/>
            <a:ext cx="1635487" cy="430508"/>
            <a:chOff x="6679095" y="3813301"/>
            <a:chExt cx="1839900" cy="484316"/>
          </a:xfrm>
        </p:grpSpPr>
        <p:sp>
          <p:nvSpPr>
            <p:cNvPr id="322" name="Google Shape;322;p61"/>
            <p:cNvSpPr/>
            <p:nvPr/>
          </p:nvSpPr>
          <p:spPr>
            <a:xfrm>
              <a:off x="6679095" y="3813301"/>
              <a:ext cx="1839900" cy="254100"/>
            </a:xfrm>
            <a:prstGeom prst="rect">
              <a:avLst/>
            </a:prstGeom>
            <a:noFill/>
            <a:ln cap="flat" cmpd="sng" w="28575">
              <a:solidFill>
                <a:srgbClr val="75C3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1"/>
            <p:cNvSpPr/>
            <p:nvPr/>
          </p:nvSpPr>
          <p:spPr>
            <a:xfrm>
              <a:off x="6679095" y="4152117"/>
              <a:ext cx="1839900" cy="1455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/>
          <p:nvPr/>
        </p:nvSpPr>
        <p:spPr>
          <a:xfrm>
            <a:off x="0" y="0"/>
            <a:ext cx="4572000" cy="372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2"/>
          <p:cNvSpPr/>
          <p:nvPr/>
        </p:nvSpPr>
        <p:spPr>
          <a:xfrm>
            <a:off x="4572000" y="0"/>
            <a:ext cx="4572000" cy="3722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06-28 at 8.18.14 PM.png" id="330" name="Google Shape;3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400" y="131437"/>
            <a:ext cx="1991199" cy="34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2"/>
          <p:cNvSpPr/>
          <p:nvPr/>
        </p:nvSpPr>
        <p:spPr>
          <a:xfrm>
            <a:off x="1065914" y="77987"/>
            <a:ext cx="1977600" cy="3453900"/>
          </a:xfrm>
          <a:prstGeom prst="rect">
            <a:avLst/>
          </a:prstGeom>
          <a:noFill/>
          <a:ln cap="flat" cmpd="sng" w="9525">
            <a:solidFill>
              <a:srgbClr val="5353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</a:endParaRPr>
          </a:p>
        </p:txBody>
      </p:sp>
      <p:sp>
        <p:nvSpPr>
          <p:cNvPr id="332" name="Google Shape;332;p62"/>
          <p:cNvSpPr/>
          <p:nvPr/>
        </p:nvSpPr>
        <p:spPr>
          <a:xfrm>
            <a:off x="1236882" y="196327"/>
            <a:ext cx="1635600" cy="2732700"/>
          </a:xfrm>
          <a:prstGeom prst="rect">
            <a:avLst/>
          </a:prstGeom>
          <a:noFill/>
          <a:ln cap="flat" cmpd="sng" w="9525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2"/>
          <p:cNvSpPr txBox="1"/>
          <p:nvPr/>
        </p:nvSpPr>
        <p:spPr>
          <a:xfrm>
            <a:off x="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Wireframe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4" name="Google Shape;334;p62"/>
          <p:cNvSpPr txBox="1"/>
          <p:nvPr/>
        </p:nvSpPr>
        <p:spPr>
          <a:xfrm>
            <a:off x="4572000" y="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Website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5" name="Google Shape;335;p62"/>
          <p:cNvSpPr txBox="1"/>
          <p:nvPr/>
        </p:nvSpPr>
        <p:spPr>
          <a:xfrm>
            <a:off x="0" y="3722100"/>
            <a:ext cx="134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Karla"/>
                <a:ea typeface="Karla"/>
                <a:cs typeface="Karla"/>
                <a:sym typeface="Karla"/>
              </a:rPr>
              <a:t>HTML</a:t>
            </a:r>
            <a:endParaRPr b="1">
              <a:solidFill>
                <a:srgbClr val="444444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6" name="Google Shape;336;p62"/>
          <p:cNvSpPr/>
          <p:nvPr/>
        </p:nvSpPr>
        <p:spPr>
          <a:xfrm>
            <a:off x="5920350" y="3369450"/>
            <a:ext cx="1875300" cy="162300"/>
          </a:xfrm>
          <a:prstGeom prst="rect">
            <a:avLst/>
          </a:prstGeom>
          <a:noFill/>
          <a:ln cap="flat" cmpd="sng" w="28575">
            <a:solidFill>
              <a:srgbClr val="74C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2"/>
          <p:cNvSpPr txBox="1"/>
          <p:nvPr/>
        </p:nvSpPr>
        <p:spPr>
          <a:xfrm>
            <a:off x="2465168" y="3842475"/>
            <a:ext cx="4301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&lt;div&gt; &lt;!-- Container --&gt;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&lt;div&gt;&lt;img&gt;&lt;/div&gt;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 &lt;!--Price, title --&gt; &lt;/div&gt;</a:t>
            </a:r>
            <a:endParaRPr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C36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&lt;div&gt;</a:t>
            </a:r>
            <a:r>
              <a:rPr lang="en">
                <a:solidFill>
                  <a:srgbClr val="66666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&lt;!-- Rating -- &gt; </a:t>
            </a:r>
            <a:r>
              <a:rPr lang="en">
                <a:solidFill>
                  <a:srgbClr val="75C36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&lt;/div&gt;</a:t>
            </a:r>
            <a:endParaRPr>
              <a:solidFill>
                <a:srgbClr val="75C36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2B2B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&lt;/div&gt;</a:t>
            </a:r>
            <a:endParaRPr sz="1800">
              <a:solidFill>
                <a:srgbClr val="B2B2B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338" name="Google Shape;338;p62"/>
          <p:cNvGrpSpPr/>
          <p:nvPr/>
        </p:nvGrpSpPr>
        <p:grpSpPr>
          <a:xfrm>
            <a:off x="1236882" y="3004596"/>
            <a:ext cx="1635487" cy="430508"/>
            <a:chOff x="6679095" y="3813301"/>
            <a:chExt cx="1839900" cy="484316"/>
          </a:xfrm>
        </p:grpSpPr>
        <p:sp>
          <p:nvSpPr>
            <p:cNvPr id="339" name="Google Shape;339;p62"/>
            <p:cNvSpPr/>
            <p:nvPr/>
          </p:nvSpPr>
          <p:spPr>
            <a:xfrm>
              <a:off x="6679095" y="3813301"/>
              <a:ext cx="1839900" cy="254100"/>
            </a:xfrm>
            <a:prstGeom prst="rect">
              <a:avLst/>
            </a:prstGeom>
            <a:noFill/>
            <a:ln cap="flat" cmpd="sng" w="9525">
              <a:solidFill>
                <a:srgbClr val="5353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2"/>
            <p:cNvSpPr/>
            <p:nvPr/>
          </p:nvSpPr>
          <p:spPr>
            <a:xfrm>
              <a:off x="6679095" y="4152117"/>
              <a:ext cx="1839900" cy="145500"/>
            </a:xfrm>
            <a:prstGeom prst="rect">
              <a:avLst/>
            </a:prstGeom>
            <a:noFill/>
            <a:ln cap="flat" cmpd="sng" w="28575">
              <a:solidFill>
                <a:srgbClr val="75C3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3"/>
          <p:cNvSpPr txBox="1"/>
          <p:nvPr>
            <p:ph type="title"/>
          </p:nvPr>
        </p:nvSpPr>
        <p:spPr>
          <a:xfrm>
            <a:off x="457200" y="2384475"/>
            <a:ext cx="8229600" cy="135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Encouragement Interlude</a:t>
            </a:r>
            <a:endParaRPr sz="3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C36E"/>
                </a:solidFill>
              </a:rPr>
              <a:t>We all need a little sometimes!</a:t>
            </a:r>
            <a:endParaRPr sz="1800">
              <a:solidFill>
                <a:srgbClr val="75C36E"/>
              </a:solidFill>
            </a:endParaRPr>
          </a:p>
        </p:txBody>
      </p:sp>
      <p:pic>
        <p:nvPicPr>
          <p:cNvPr id="346" name="Google Shape;3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125" y="1402100"/>
            <a:ext cx="745750" cy="7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/>
          <p:nvPr>
            <p:ph idx="4294967295" type="title"/>
          </p:nvPr>
        </p:nvSpPr>
        <p:spPr>
          <a:xfrm>
            <a:off x="3564325" y="4347750"/>
            <a:ext cx="1923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83A42"/>
                </a:solidFill>
                <a:hlinkClick r:id="rId3"/>
              </a:rPr>
              <a:t>The Gap</a:t>
            </a:r>
            <a:r>
              <a:rPr b="0" lang="en" sz="1400">
                <a:solidFill>
                  <a:srgbClr val="383A42"/>
                </a:solidFill>
              </a:rPr>
              <a:t>, By Ira Glass</a:t>
            </a:r>
            <a:endParaRPr b="0" sz="1400">
              <a:solidFill>
                <a:srgbClr val="383A42"/>
              </a:solidFill>
            </a:endParaRPr>
          </a:p>
        </p:txBody>
      </p:sp>
      <p:pic>
        <p:nvPicPr>
          <p:cNvPr id="352" name="Google Shape;3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800" y="468437"/>
            <a:ext cx="6664952" cy="3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interested in design...</a:t>
            </a:r>
            <a:endParaRPr sz="1400"/>
          </a:p>
        </p:txBody>
      </p:sp>
      <p:pic>
        <p:nvPicPr>
          <p:cNvPr id="358" name="Google Shape;3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675" y="1820525"/>
            <a:ext cx="438650" cy="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is not </a:t>
            </a:r>
            <a:r>
              <a:rPr i="1" lang="en" u="sng">
                <a:solidFill>
                  <a:srgbClr val="75C36E"/>
                </a:solidFill>
              </a:rPr>
              <a:t>purely</a:t>
            </a:r>
            <a:r>
              <a:rPr lang="en"/>
              <a:t> aesthetics.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2"/>
            <a:ext cx="9143998" cy="514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/>
          <p:nvPr>
            <p:ph type="title"/>
          </p:nvPr>
        </p:nvSpPr>
        <p:spPr>
          <a:xfrm>
            <a:off x="1876975" y="1927800"/>
            <a:ext cx="5298600" cy="128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It’s not about making things pretty.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25" y="436600"/>
            <a:ext cx="6341349" cy="356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7"/>
          <p:cNvSpPr/>
          <p:nvPr/>
        </p:nvSpPr>
        <p:spPr>
          <a:xfrm>
            <a:off x="1721800" y="647050"/>
            <a:ext cx="1008900" cy="482400"/>
          </a:xfrm>
          <a:prstGeom prst="rect">
            <a:avLst/>
          </a:prstGeom>
          <a:solidFill>
            <a:srgbClr val="75C36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7"/>
          <p:cNvSpPr/>
          <p:nvPr/>
        </p:nvSpPr>
        <p:spPr>
          <a:xfrm>
            <a:off x="3037825" y="647050"/>
            <a:ext cx="1008900" cy="482400"/>
          </a:xfrm>
          <a:prstGeom prst="rect">
            <a:avLst/>
          </a:prstGeom>
          <a:solidFill>
            <a:srgbClr val="75C36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7"/>
          <p:cNvSpPr/>
          <p:nvPr/>
        </p:nvSpPr>
        <p:spPr>
          <a:xfrm>
            <a:off x="5264050" y="1023226"/>
            <a:ext cx="811800" cy="387900"/>
          </a:xfrm>
          <a:prstGeom prst="rect">
            <a:avLst/>
          </a:prstGeom>
          <a:solidFill>
            <a:srgbClr val="75C36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7"/>
          <p:cNvSpPr/>
          <p:nvPr/>
        </p:nvSpPr>
        <p:spPr>
          <a:xfrm>
            <a:off x="6349775" y="1023226"/>
            <a:ext cx="811800" cy="387900"/>
          </a:xfrm>
          <a:prstGeom prst="rect">
            <a:avLst/>
          </a:prstGeom>
          <a:solidFill>
            <a:srgbClr val="75C36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/>
          <p:nvPr>
            <p:ph idx="1" type="body"/>
          </p:nvPr>
        </p:nvSpPr>
        <p:spPr>
          <a:xfrm>
            <a:off x="502925" y="4462125"/>
            <a:ext cx="5394900" cy="22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33333"/>
                </a:solidFill>
                <a:hlinkClick r:id="rId3"/>
              </a:rPr>
              <a:t>Norman Doors</a:t>
            </a:r>
            <a:r>
              <a:rPr lang="en"/>
              <a:t>, </a:t>
            </a:r>
            <a:r>
              <a:rPr i="1" lang="en"/>
              <a:t>Vox </a:t>
            </a:r>
            <a:endParaRPr/>
          </a:p>
        </p:txBody>
      </p:sp>
      <p:pic>
        <p:nvPicPr>
          <p:cNvPr id="141" name="Google Shape;1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325" y="436600"/>
            <a:ext cx="6341349" cy="35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502925" y="1035450"/>
            <a:ext cx="8138100" cy="31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its very worst, design can kill.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DD Spring 2019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